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Average"/>
      <p:regular r:id="rId75"/>
    </p:embeddedFont>
    <p:embeddedFont>
      <p:font typeface="Ubuntu Mono"/>
      <p:regular r:id="rId76"/>
      <p:bold r:id="rId77"/>
      <p:italic r:id="rId78"/>
      <p:boldItalic r:id="rId79"/>
    </p:embeddedFont>
    <p:embeddedFont>
      <p:font typeface="Oswal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E156A67-C128-4987-BDD5-7D765458BE0B}">
  <a:tblStyle styleId="{DE156A67-C128-4987-BDD5-7D765458BE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Average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UbuntuMono-bold.fntdata"/><Relationship Id="rId32" Type="http://schemas.openxmlformats.org/officeDocument/2006/relationships/slide" Target="slides/slide26.xml"/><Relationship Id="rId76" Type="http://schemas.openxmlformats.org/officeDocument/2006/relationships/font" Target="fonts/UbuntuMono-regular.fntdata"/><Relationship Id="rId35" Type="http://schemas.openxmlformats.org/officeDocument/2006/relationships/slide" Target="slides/slide29.xml"/><Relationship Id="rId79" Type="http://schemas.openxmlformats.org/officeDocument/2006/relationships/font" Target="fonts/UbuntuMono-boldItalic.fntdata"/><Relationship Id="rId34" Type="http://schemas.openxmlformats.org/officeDocument/2006/relationships/slide" Target="slides/slide28.xml"/><Relationship Id="rId78" Type="http://schemas.openxmlformats.org/officeDocument/2006/relationships/font" Target="fonts/UbuntuMono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e870ada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e870ada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870ada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870ada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e8a126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e8a126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d13db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d13db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79f4a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e79f4a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d13db2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d13db2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fd13db2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fd13db2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d13db2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fd13db2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2611a09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2611a09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f2611a09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f2611a09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2611a09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2611a09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f2611a09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f2611a09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f0e0a17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f0e0a17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da26a1b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da26a1b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da26a1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da26a1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da26a1b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da26a1b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da26a1b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da26a1b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a26a1b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da26a1b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da26a1b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da26a1b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fd13db2f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fd13db2f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ee2316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ee2316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f0e0a1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f0e0a1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e86858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e86858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fd13db2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fd13db2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e870ada6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e870ada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e8a126f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e8a126f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get tribal about Freq. vs Bayes. (It’s banter, its funny, but not serious)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f2611a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f2611a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f2611a09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f2611a09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f2611a09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f2611a09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eeing-theory.brown.edu/bayesian-inference/index.html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a more extreme one 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36" name="Google Shape;136;p22"/>
          <p:cNvSpPr txBox="1"/>
          <p:nvPr/>
        </p:nvSpPr>
        <p:spPr>
          <a:xfrm>
            <a:off x="4864950" y="149317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8032175" y="35542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3143250"/>
            <a:ext cx="84885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0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</a:t>
            </a:r>
            <a:br>
              <a:rPr lang="en-GB" sz="1800"/>
            </a:br>
            <a:r>
              <a:rPr lang="en-GB" sz="1800"/>
              <a:t>a more extreme one 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Probability of getting this result </a:t>
            </a:r>
            <a:r>
              <a:rPr lang="en-GB" sz="1800"/>
              <a:t>getting this result or a more extreme one</a:t>
            </a:r>
            <a:r>
              <a:rPr lang="en-GB" sz="1800"/>
              <a:t> </a:t>
            </a:r>
            <a:r>
              <a:rPr lang="en-GB" sz="1800" u="sng"/>
              <a:t>given a null hypothesis (i.e. no difference in experimental groups)</a:t>
            </a:r>
            <a:r>
              <a:rPr lang="en-GB" sz="1800"/>
              <a:t> i</a:t>
            </a:r>
            <a:r>
              <a:rPr lang="en-GB" sz="1800"/>
              <a:t>s 0.001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8" name="Google Shape;148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Intervals of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8" name="Google Shape;158;p24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4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</a:t>
            </a:r>
            <a:r>
              <a:rPr lang="en-GB" sz="1800" u="sng"/>
              <a:t>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77" name="Google Shape;177;p25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>
            <a:off x="2760675" y="125811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5"/>
          <p:cNvSpPr txBox="1"/>
          <p:nvPr/>
        </p:nvSpPr>
        <p:spPr>
          <a:xfrm>
            <a:off x="2338725" y="382611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>
            <a:off x="2020725" y="149493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2287150" y="172066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1598875" y="219431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/>
          <p:cNvCxnSpPr/>
          <p:nvPr/>
        </p:nvCxnSpPr>
        <p:spPr>
          <a:xfrm flipH="1" rot="10800000">
            <a:off x="2457750" y="279191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/>
          <p:nvPr/>
        </p:nvCxnSpPr>
        <p:spPr>
          <a:xfrm flipH="1" rot="10800000">
            <a:off x="2568175" y="3535647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2080325" y="298054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2287150" y="3246972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1362525" y="25385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5"/>
          <p:cNvSpPr txBox="1"/>
          <p:nvPr/>
        </p:nvSpPr>
        <p:spPr>
          <a:xfrm rot="-5400000">
            <a:off x="-564125" y="234231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9" name="Google Shape;189;p25"/>
          <p:cNvSpPr/>
          <p:nvPr/>
        </p:nvSpPr>
        <p:spPr>
          <a:xfrm rot="10800000">
            <a:off x="792650" y="125811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1" name="Google Shape;191;p25"/>
          <p:cNvCxnSpPr/>
          <p:nvPr/>
        </p:nvCxnSpPr>
        <p:spPr>
          <a:xfrm>
            <a:off x="4174300" y="235771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58251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59879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61433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63654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65652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5580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68834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70314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5"/>
          <p:cNvCxnSpPr/>
          <p:nvPr/>
        </p:nvCxnSpPr>
        <p:spPr>
          <a:xfrm>
            <a:off x="74237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5"/>
          <p:cNvCxnSpPr/>
          <p:nvPr/>
        </p:nvCxnSpPr>
        <p:spPr>
          <a:xfrm>
            <a:off x="72461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7704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67354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5"/>
          <p:cNvCxnSpPr/>
          <p:nvPr/>
        </p:nvCxnSpPr>
        <p:spPr>
          <a:xfrm>
            <a:off x="5732875" y="23576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5"/>
          <p:cNvSpPr txBox="1"/>
          <p:nvPr/>
        </p:nvSpPr>
        <p:spPr>
          <a:xfrm>
            <a:off x="5440175" y="274476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J. Vanderplas’s 2014 Scipy Talk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00" y="1368188"/>
            <a:ext cx="3867200" cy="24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25" y="2108938"/>
            <a:ext cx="3402875" cy="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p30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63" y="1250650"/>
            <a:ext cx="3402875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123" y="1350325"/>
            <a:ext cx="3402799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326" y="3015798"/>
            <a:ext cx="4098999" cy="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X = Data</a:t>
            </a:r>
            <a:endParaRPr sz="1800"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50" y="2318538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7078350" y="33176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8258650" y="18018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6530000" y="183395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4484250" y="206860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720650"/>
            <a:ext cx="42603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“[Bayesian Stats.] is one of those ideas that seems hard when you first encounter it. Then, at some point there is a breakthrough and then it seems obvious.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Once you’ve got it, it’s such a beautiful idea that it changes how you see everything.”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Prof. Allan Downey,</a:t>
            </a:r>
            <a:br>
              <a:rPr lang="en-GB" sz="1400"/>
            </a:br>
            <a:r>
              <a:rPr i="1" lang="en-GB" sz="1400"/>
              <a:t>Data Framed, 2018</a:t>
            </a:r>
            <a:endParaRPr i="1" sz="1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25" y="720660"/>
            <a:ext cx="3702199" cy="370219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9000" stPos="0" sy="-100000" ky="0"/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6776" l="24129" r="20425" t="13725"/>
          <a:stretch/>
        </p:blipFill>
        <p:spPr>
          <a:xfrm>
            <a:off x="7801450" y="3564675"/>
            <a:ext cx="12375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>
                <a:solidFill>
                  <a:schemeClr val="dk2"/>
                </a:solidFill>
              </a:rPr>
              <a:t>Take Previous posterior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50" y="1507613"/>
            <a:ext cx="4510201" cy="270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Problem: Are you Baking your biases into your model?</a:t>
            </a:r>
            <a:endParaRPr sz="2400"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75" y="3059875"/>
            <a:ext cx="2882026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Might as well have your explicit and tangible biases.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As the sample size increases, priors get washed out. (As long as you are “reasonable”)</a:t>
            </a:r>
            <a:endParaRPr sz="1800"/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 Sample Size: Frequentist Stats is börked anyway, so why not?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 Sample Size: Prior Doesn’t matter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“Reasonable” = Cromwell’s Rule</a:t>
            </a:r>
            <a:endParaRPr/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over all possible hypotheses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This is the hard part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Can be ignored if comparing inside of the same distribution</a:t>
            </a:r>
            <a:endParaRPr sz="1800"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13" y="3779159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362600" y="2710925"/>
            <a:ext cx="3540600" cy="1970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are suspicious you have a rare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Disease affects 0.1% of the population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Test is 99% accurate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What is the probability you have this disease given that you tested positive?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4" y="2285362"/>
            <a:ext cx="8839200" cy="97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6" y="1137196"/>
            <a:ext cx="53054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67" y="3546313"/>
            <a:ext cx="76866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6007550" y="4531100"/>
            <a:ext cx="1339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(9.99 10</a:t>
            </a:r>
            <a:r>
              <a:rPr baseline="30000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-3</a:t>
            </a: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175038" y="4531100"/>
            <a:ext cx="1339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(9.9 10</a:t>
            </a:r>
            <a:r>
              <a:rPr baseline="30000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-4</a:t>
            </a: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Works out to be roughly 9% chance of having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Rate is lower than expected because disease is so rare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99% is a high accuracy, but not </a:t>
            </a:r>
            <a:r>
              <a:rPr i="1" lang="en-GB" sz="1400"/>
              <a:t>that</a:t>
            </a:r>
            <a:r>
              <a:rPr lang="en-GB" sz="1400"/>
              <a:t> high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Application: Think about this example next time you build a classifier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5" name="Google Shape;355;p41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</a:t>
            </a: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65" name="Google Shape;365;p42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281925"/>
                <a:gridCol w="17072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43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2" name="Google Shape;382;p43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88" name="Google Shape;388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44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401" name="Google Shape;401;p45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90088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5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13" name="Google Shape;413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14" name="Google Shape;414;p46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447800"/>
                <a:gridCol w="1447800"/>
                <a:gridCol w="17425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20" name="Google Shape;420;p47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3" name="Google Shape;423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24" name="Google Shape;424;p47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446225"/>
                <a:gridCol w="1446225"/>
                <a:gridCol w="1740625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430" name="Google Shape;430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285950" y="34793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“Table Method” 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from A. Downey’s </a:t>
            </a:r>
            <a:r>
              <a:rPr i="1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Think Bayes</a:t>
            </a:r>
            <a:endParaRPr i="1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33" name="Google Shape;433;p48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446225"/>
                <a:gridCol w="1446225"/>
                <a:gridCol w="1740625"/>
                <a:gridCol w="1614450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 (labels in ascending order of creation)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How many trains does this company own given that you’ve seen #60?</a:t>
            </a:r>
            <a:endParaRPr sz="1800"/>
          </a:p>
        </p:txBody>
      </p:sp>
      <p:sp>
        <p:nvSpPr>
          <p:cNvPr id="440" name="Google Shape;440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447" name="Google Shape;447;p50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{DE156A67-C128-4987-BDD5-7D765458BE0B}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48" name="Google Shape;448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9" name="Google Shape;449;p50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3" y="1585913"/>
            <a:ext cx="42195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63" name="Google Shape;463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2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A. Downey’s “Think Bayes”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66" name="Google Shape;466;p52"/>
          <p:cNvGrpSpPr/>
          <p:nvPr/>
        </p:nvGrpSpPr>
        <p:grpSpPr>
          <a:xfrm>
            <a:off x="5112755" y="819372"/>
            <a:ext cx="1507620" cy="1130578"/>
            <a:chOff x="5112755" y="819372"/>
            <a:chExt cx="1507620" cy="1130578"/>
          </a:xfrm>
        </p:grpSpPr>
        <p:cxnSp>
          <p:nvCxnSpPr>
            <p:cNvPr id="467" name="Google Shape;467;p52"/>
            <p:cNvCxnSpPr/>
            <p:nvPr/>
          </p:nvCxnSpPr>
          <p:spPr>
            <a:xfrm>
              <a:off x="5334013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8" name="Google Shape;468;p52"/>
            <p:cNvCxnSpPr/>
            <p:nvPr/>
          </p:nvCxnSpPr>
          <p:spPr>
            <a:xfrm>
              <a:off x="6169738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69" name="Google Shape;469;p52"/>
            <p:cNvSpPr txBox="1"/>
            <p:nvPr/>
          </p:nvSpPr>
          <p:spPr>
            <a:xfrm>
              <a:off x="5112755" y="819372"/>
              <a:ext cx="548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MLE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70" name="Google Shape;470;p52"/>
            <p:cNvSpPr txBox="1"/>
            <p:nvPr/>
          </p:nvSpPr>
          <p:spPr>
            <a:xfrm>
              <a:off x="5805275" y="819375"/>
              <a:ext cx="815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Expectation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476" name="Google Shape;476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</p:txBody>
      </p:sp>
      <p:pic>
        <p:nvPicPr>
          <p:cNvPr id="477" name="Google Shape;4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AB Testing Revisited: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A being better than B?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Time for Bayesian Statistics!</a:t>
            </a:r>
            <a:endParaRPr/>
          </a:p>
        </p:txBody>
      </p:sp>
      <p:pic>
        <p:nvPicPr>
          <p:cNvPr id="485" name="Google Shape;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22" y="1354750"/>
            <a:ext cx="2882251" cy="26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55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Challenges w/ Freq. AB Tests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needs to reach pre-defined sample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adjust α for multiple tests (</a:t>
            </a:r>
            <a:r>
              <a:rPr lang="en-GB"/>
              <a:t>Bonferroni</a:t>
            </a:r>
            <a:r>
              <a:rPr lang="en-GB"/>
              <a:t> Corrections)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start accepting null hypotheses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only reject/fail to reject null hypothesis, (leads to p-hacking)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peek at tests before tests are over, (moar p-hacking)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5" y="1275425"/>
            <a:ext cx="3029696" cy="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50"/>
            <a:ext cx="4178650" cy="2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7" name="Google Shape;5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4310"/>
            <a:ext cx="8839200" cy="81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0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60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40" name="Google Shape;5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1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33" y="2630550"/>
            <a:ext cx="1928667" cy="251294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57" name="Google Shape;557;p6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Beta distribution is example of conj. Prior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it and you will get the same distribution in posterior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the math is done, never do it again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functions using data as it appears</a:t>
            </a:r>
            <a:endParaRPr/>
          </a:p>
        </p:txBody>
      </p:sp>
      <p:pic>
        <p:nvPicPr>
          <p:cNvPr id="558" name="Google Shape;5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0" name="Google Shape;560;p63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 more Conj. Priors in U. of Santa Cruz’s Coursera Course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66" name="Google Shape;566;p64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67" name="Google Shape;5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74" name="Google Shape;574;p65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75" name="Google Shape;575;p65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76" name="Google Shape;576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 Recap</a:t>
            </a:r>
            <a:endParaRPr/>
          </a:p>
        </p:txBody>
      </p:sp>
      <p:sp>
        <p:nvSpPr>
          <p:cNvPr id="584" name="Google Shape;584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Integral over all possible hypotheses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(Tips and tricks may be required)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If you’re lucky, you can use a conjugate prior for updates</a:t>
            </a:r>
            <a:endParaRPr/>
          </a:p>
        </p:txBody>
      </p:sp>
      <p:sp>
        <p:nvSpPr>
          <p:cNvPr id="585" name="Google Shape;585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6" name="Google Shape;5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25"/>
            <a:ext cx="3737588" cy="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92" name="Google Shape;592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3" name="Google Shape;593;p67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https://seeing-theory.brown.edu/bayesian-inference/index.html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99" name="Google Shape;599;p68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Do we calculate P-values now?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need, just calculate P(𝜃</a:t>
            </a:r>
            <a:r>
              <a:rPr baseline="-25000" lang="en-GB"/>
              <a:t>2</a:t>
            </a:r>
            <a:r>
              <a:rPr lang="en-GB"/>
              <a:t> &gt; 𝜃</a:t>
            </a:r>
            <a:r>
              <a:rPr baseline="-25000" lang="en-GB"/>
              <a:t>1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some calculation, but the result is nicer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Can we peek at results or stop at any time?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Yes!</a:t>
            </a:r>
            <a:endParaRPr/>
          </a:p>
        </p:txBody>
      </p:sp>
      <p:sp>
        <p:nvSpPr>
          <p:cNvPr id="600" name="Google Shape;600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1" name="Google Shape;601;p68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Nora Neumann @ Pydata 2016 on YouTube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8" name="Google Shape;608;p69"/>
          <p:cNvSpPr txBox="1"/>
          <p:nvPr/>
        </p:nvSpPr>
        <p:spPr>
          <a:xfrm>
            <a:off x="185025" y="4655050"/>
            <a:ext cx="813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Vincenzo Lavorini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@ “Bayesian A/B Testing with Python: the easy guide” Towards Data Science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09" name="Google Shape;6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017725"/>
            <a:ext cx="3417107" cy="3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82" y="1017725"/>
            <a:ext cx="3332526" cy="33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 AB Testing</a:t>
            </a:r>
            <a:endParaRPr/>
          </a:p>
        </p:txBody>
      </p:sp>
      <p:sp>
        <p:nvSpPr>
          <p:cNvPr id="616" name="Google Shape;616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Steeper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Integrals are hard (MCMC computationally expensive)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Point estimates become the same as frequentist estimations with high sample sizes</a:t>
            </a:r>
            <a:endParaRPr/>
          </a:p>
        </p:txBody>
      </p:sp>
      <p:sp>
        <p:nvSpPr>
          <p:cNvPr id="622" name="Google Shape;62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623" name="Google Shape;623;p71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Probabilistic answers answer questions people tend to have</a:t>
            </a:r>
            <a:endParaRPr/>
          </a:p>
        </p:txBody>
      </p:sp>
      <p:sp>
        <p:nvSpPr>
          <p:cNvPr id="624" name="Google Shape;624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30" name="Google Shape;630;p72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1" name="Google Shape;631;p72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2" name="Google Shape;632;p72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Google Shape;633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39" name="Google Shape;639;p73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p73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1" name="Google Shape;641;p73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2" name="Google Shape;642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3" name="Google Shape;643;p73"/>
          <p:cNvSpPr txBox="1"/>
          <p:nvPr/>
        </p:nvSpPr>
        <p:spPr>
          <a:xfrm>
            <a:off x="1255900" y="26176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4" name="Google Shape;644;p73"/>
          <p:cNvSpPr txBox="1"/>
          <p:nvPr>
            <p:ph idx="1" type="body"/>
          </p:nvPr>
        </p:nvSpPr>
        <p:spPr>
          <a:xfrm>
            <a:off x="311700" y="32159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There is only one field of statistics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650" name="Google Shape;65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Understanding Bayes vs Freq. is key to understanding a lot of the field stats</a:t>
            </a:r>
            <a:endParaRPr u="sng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Beginner scientists: Check my sources as a jump off point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Experienced scientists: Come and tell me how you applied this knowledge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Decision-makers: Be aware of these kinds of analyses and when the strengths benefit your use-case.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General Advice: Try to think about conditional probability more often (doctor’s diagnosis) in relation to drawing conclusions</a:t>
            </a:r>
            <a:endParaRPr/>
          </a:p>
        </p:txBody>
      </p:sp>
      <p:sp>
        <p:nvSpPr>
          <p:cNvPr id="651" name="Google Shape;651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Mathematical Understanding: 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Stats: From Concept to Data Analysis”,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U of Santa Cruz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Intuition between Bayesianism &amp; Frequentism: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“Frequentism and Bayesianism”,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Scipy - Jake Vander Plas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Examples of Real World Applications: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“Think Bayes”,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Allan Downey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Further reading into MCMC and pyMC: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Methods for Hackers”,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Cameron Davidson-Pilon</a:t>
            </a:r>
            <a:endParaRPr sz="1200"/>
          </a:p>
        </p:txBody>
      </p:sp>
      <p:sp>
        <p:nvSpPr>
          <p:cNvPr id="658" name="Google Shape;658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664" name="Google Shape;664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665" name="Google Shape;6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7" name="Google Shape;66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434734" cy="27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Fin!</a:t>
            </a:r>
            <a:endParaRPr/>
          </a:p>
        </p:txBody>
      </p:sp>
      <p:sp>
        <p:nvSpPr>
          <p:cNvPr id="673" name="Google Shape;673;p7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74" name="Google Shape;674;p77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7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7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From sample mean and standard deviation, calculate an interval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Upon repeated experiments, intervals contain the true parameter x% of the time</a:t>
            </a:r>
            <a:endParaRPr sz="1800"/>
          </a:p>
        </p:txBody>
      </p:sp>
      <p:sp>
        <p:nvSpPr>
          <p:cNvPr id="683" name="Google Shape;683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4" name="Google Shape;6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CI Intuition</a:t>
            </a:r>
            <a:r>
              <a:rPr lang="en-GB" sz="1800"/>
              <a:t>: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bootstrap CI n times -&gt; intervals would contain the mean of population 95% of the time</a:t>
            </a:r>
            <a:endParaRPr/>
          </a:p>
        </p:txBody>
      </p:sp>
      <p:sp>
        <p:nvSpPr>
          <p:cNvPr id="691" name="Google Shape;691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2" name="Google Shape;6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P-Values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seeing data given a parameter</a:t>
            </a:r>
            <a:endParaRPr sz="1800"/>
          </a:p>
        </p:txBody>
      </p:sp>
      <p:pic>
        <p:nvPicPr>
          <p:cNvPr id="699" name="Google Shape;6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567150" y="1857550"/>
            <a:ext cx="4410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Take measurements over time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Measurements will eventually approximate the parameter we want to measure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rot="10800000">
            <a:off x="3004750" y="2061675"/>
            <a:ext cx="6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 to be meaningful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 to non-statisticians</a:t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fixed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with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